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6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C23657-8A01-4E7F-AE96-9AF5E5D7EFFA}" type="doc">
      <dgm:prSet loTypeId="urn:microsoft.com/office/officeart/2005/8/layout/chevron1" loCatId="process" qsTypeId="urn:microsoft.com/office/officeart/2005/8/quickstyle/simple4" qsCatId="simple" csTypeId="urn:microsoft.com/office/officeart/2005/8/colors/accent0_3" csCatId="mainScheme" phldr="1"/>
      <dgm:spPr/>
    </dgm:pt>
    <dgm:pt modelId="{A2316BF1-0CDD-4C03-810A-0CC3D985B648}">
      <dgm:prSet phldrT="[Text]"/>
      <dgm:spPr/>
      <dgm:t>
        <a:bodyPr/>
        <a:lstStyle/>
        <a:p>
          <a:r>
            <a:rPr lang="de-DE" dirty="0"/>
            <a:t>Send Request</a:t>
          </a:r>
        </a:p>
      </dgm:t>
    </dgm:pt>
    <dgm:pt modelId="{67EB2ACF-448B-4F66-BD49-44DDFFC462D3}" type="parTrans" cxnId="{8C4D9524-E6EE-4D2F-A846-AF05F77F1F48}">
      <dgm:prSet/>
      <dgm:spPr/>
      <dgm:t>
        <a:bodyPr/>
        <a:lstStyle/>
        <a:p>
          <a:endParaRPr lang="de-DE"/>
        </a:p>
      </dgm:t>
    </dgm:pt>
    <dgm:pt modelId="{D3777FAD-9C2D-4734-9D43-21A3EE17BE3B}" type="sibTrans" cxnId="{8C4D9524-E6EE-4D2F-A846-AF05F77F1F48}">
      <dgm:prSet/>
      <dgm:spPr/>
      <dgm:t>
        <a:bodyPr/>
        <a:lstStyle/>
        <a:p>
          <a:endParaRPr lang="de-DE"/>
        </a:p>
      </dgm:t>
    </dgm:pt>
    <dgm:pt modelId="{059F31C2-9C1E-47F9-9D01-0A736678B702}">
      <dgm:prSet phldrT="[Text]"/>
      <dgm:spPr/>
      <dgm:t>
        <a:bodyPr/>
        <a:lstStyle/>
        <a:p>
          <a:r>
            <a:rPr lang="de-DE" dirty="0"/>
            <a:t>Transform Response</a:t>
          </a:r>
        </a:p>
      </dgm:t>
    </dgm:pt>
    <dgm:pt modelId="{CFA35FFE-385D-4EF0-AFEF-51DF92A6C41B}" type="parTrans" cxnId="{264929A0-7D29-4E2F-AE23-224B3A064D47}">
      <dgm:prSet/>
      <dgm:spPr/>
      <dgm:t>
        <a:bodyPr/>
        <a:lstStyle/>
        <a:p>
          <a:endParaRPr lang="de-DE"/>
        </a:p>
      </dgm:t>
    </dgm:pt>
    <dgm:pt modelId="{A96ED782-CC58-4801-8CD5-2EEAE6314508}" type="sibTrans" cxnId="{264929A0-7D29-4E2F-AE23-224B3A064D47}">
      <dgm:prSet/>
      <dgm:spPr/>
      <dgm:t>
        <a:bodyPr/>
        <a:lstStyle/>
        <a:p>
          <a:endParaRPr lang="de-DE"/>
        </a:p>
      </dgm:t>
    </dgm:pt>
    <dgm:pt modelId="{02EF6F4E-7753-45E2-8994-F9FEA99E1E9D}">
      <dgm:prSet phldrT="[Text]"/>
      <dgm:spPr/>
      <dgm:t>
        <a:bodyPr/>
        <a:lstStyle/>
        <a:p>
          <a:r>
            <a:rPr lang="de-DE" dirty="0"/>
            <a:t>Create Dataset</a:t>
          </a:r>
        </a:p>
      </dgm:t>
    </dgm:pt>
    <dgm:pt modelId="{8955B6C1-C401-4595-A21A-EA180999DF1B}" type="parTrans" cxnId="{437AF3D8-1886-48BC-ADB6-6F88346C004C}">
      <dgm:prSet/>
      <dgm:spPr/>
      <dgm:t>
        <a:bodyPr/>
        <a:lstStyle/>
        <a:p>
          <a:endParaRPr lang="de-DE"/>
        </a:p>
      </dgm:t>
    </dgm:pt>
    <dgm:pt modelId="{D68AB594-803D-48A4-B133-000087CA7F4C}" type="sibTrans" cxnId="{437AF3D8-1886-48BC-ADB6-6F88346C004C}">
      <dgm:prSet/>
      <dgm:spPr/>
      <dgm:t>
        <a:bodyPr/>
        <a:lstStyle/>
        <a:p>
          <a:endParaRPr lang="de-DE"/>
        </a:p>
      </dgm:t>
    </dgm:pt>
    <dgm:pt modelId="{90887EAD-218E-4FF9-94C5-8198A6B99DEE}" type="pres">
      <dgm:prSet presAssocID="{95C23657-8A01-4E7F-AE96-9AF5E5D7EFFA}" presName="Name0" presStyleCnt="0">
        <dgm:presLayoutVars>
          <dgm:dir/>
          <dgm:animLvl val="lvl"/>
          <dgm:resizeHandles val="exact"/>
        </dgm:presLayoutVars>
      </dgm:prSet>
      <dgm:spPr/>
    </dgm:pt>
    <dgm:pt modelId="{227B1F7F-A0A6-4C3B-88E2-5D6644EBBE79}" type="pres">
      <dgm:prSet presAssocID="{A2316BF1-0CDD-4C03-810A-0CC3D985B648}" presName="parTxOnly" presStyleLbl="node1" presStyleIdx="0" presStyleCnt="3" custLinFactNeighborX="-9846">
        <dgm:presLayoutVars>
          <dgm:chMax val="0"/>
          <dgm:chPref val="0"/>
          <dgm:bulletEnabled val="1"/>
        </dgm:presLayoutVars>
      </dgm:prSet>
      <dgm:spPr/>
    </dgm:pt>
    <dgm:pt modelId="{757BB4B9-A906-40B8-9F24-F93735AEBF73}" type="pres">
      <dgm:prSet presAssocID="{D3777FAD-9C2D-4734-9D43-21A3EE17BE3B}" presName="parTxOnlySpace" presStyleCnt="0"/>
      <dgm:spPr/>
    </dgm:pt>
    <dgm:pt modelId="{85277D81-D90B-47CF-A7D1-9A03EC6A6C7B}" type="pres">
      <dgm:prSet presAssocID="{059F31C2-9C1E-47F9-9D01-0A736678B702}" presName="parTxOnly" presStyleLbl="node1" presStyleIdx="1" presStyleCnt="3" custLinFactNeighborX="6202">
        <dgm:presLayoutVars>
          <dgm:chMax val="0"/>
          <dgm:chPref val="0"/>
          <dgm:bulletEnabled val="1"/>
        </dgm:presLayoutVars>
      </dgm:prSet>
      <dgm:spPr/>
    </dgm:pt>
    <dgm:pt modelId="{93C279EC-8E8D-49EB-85BB-59F11320AF96}" type="pres">
      <dgm:prSet presAssocID="{A96ED782-CC58-4801-8CD5-2EEAE6314508}" presName="parTxOnlySpace" presStyleCnt="0"/>
      <dgm:spPr/>
    </dgm:pt>
    <dgm:pt modelId="{ABE32B9B-3E1E-4E86-B6C0-38DA8D8C6347}" type="pres">
      <dgm:prSet presAssocID="{02EF6F4E-7753-45E2-8994-F9FEA99E1E9D}" presName="parTxOnly" presStyleLbl="node1" presStyleIdx="2" presStyleCnt="3" custLinFactX="83582" custLinFactNeighborX="100000">
        <dgm:presLayoutVars>
          <dgm:chMax val="0"/>
          <dgm:chPref val="0"/>
          <dgm:bulletEnabled val="1"/>
        </dgm:presLayoutVars>
      </dgm:prSet>
      <dgm:spPr/>
    </dgm:pt>
  </dgm:ptLst>
  <dgm:cxnLst>
    <dgm:cxn modelId="{8C4D9524-E6EE-4D2F-A846-AF05F77F1F48}" srcId="{95C23657-8A01-4E7F-AE96-9AF5E5D7EFFA}" destId="{A2316BF1-0CDD-4C03-810A-0CC3D985B648}" srcOrd="0" destOrd="0" parTransId="{67EB2ACF-448B-4F66-BD49-44DDFFC462D3}" sibTransId="{D3777FAD-9C2D-4734-9D43-21A3EE17BE3B}"/>
    <dgm:cxn modelId="{4B532271-D4D4-462E-A462-37110B163EE9}" type="presOf" srcId="{A2316BF1-0CDD-4C03-810A-0CC3D985B648}" destId="{227B1F7F-A0A6-4C3B-88E2-5D6644EBBE79}" srcOrd="0" destOrd="0" presId="urn:microsoft.com/office/officeart/2005/8/layout/chevron1"/>
    <dgm:cxn modelId="{264929A0-7D29-4E2F-AE23-224B3A064D47}" srcId="{95C23657-8A01-4E7F-AE96-9AF5E5D7EFFA}" destId="{059F31C2-9C1E-47F9-9D01-0A736678B702}" srcOrd="1" destOrd="0" parTransId="{CFA35FFE-385D-4EF0-AFEF-51DF92A6C41B}" sibTransId="{A96ED782-CC58-4801-8CD5-2EEAE6314508}"/>
    <dgm:cxn modelId="{F4A792CD-B872-4D00-B46A-1056A1F41AE5}" type="presOf" srcId="{059F31C2-9C1E-47F9-9D01-0A736678B702}" destId="{85277D81-D90B-47CF-A7D1-9A03EC6A6C7B}" srcOrd="0" destOrd="0" presId="urn:microsoft.com/office/officeart/2005/8/layout/chevron1"/>
    <dgm:cxn modelId="{437AF3D8-1886-48BC-ADB6-6F88346C004C}" srcId="{95C23657-8A01-4E7F-AE96-9AF5E5D7EFFA}" destId="{02EF6F4E-7753-45E2-8994-F9FEA99E1E9D}" srcOrd="2" destOrd="0" parTransId="{8955B6C1-C401-4595-A21A-EA180999DF1B}" sibTransId="{D68AB594-803D-48A4-B133-000087CA7F4C}"/>
    <dgm:cxn modelId="{7CEFECF0-1CBE-489D-898E-3528D346E583}" type="presOf" srcId="{02EF6F4E-7753-45E2-8994-F9FEA99E1E9D}" destId="{ABE32B9B-3E1E-4E86-B6C0-38DA8D8C6347}" srcOrd="0" destOrd="0" presId="urn:microsoft.com/office/officeart/2005/8/layout/chevron1"/>
    <dgm:cxn modelId="{88DF19FF-F755-45CB-BD27-6B3E86B7B708}" type="presOf" srcId="{95C23657-8A01-4E7F-AE96-9AF5E5D7EFFA}" destId="{90887EAD-218E-4FF9-94C5-8198A6B99DEE}" srcOrd="0" destOrd="0" presId="urn:microsoft.com/office/officeart/2005/8/layout/chevron1"/>
    <dgm:cxn modelId="{9DDC0788-74D6-499C-965E-DE51A86851B3}" type="presParOf" srcId="{90887EAD-218E-4FF9-94C5-8198A6B99DEE}" destId="{227B1F7F-A0A6-4C3B-88E2-5D6644EBBE79}" srcOrd="0" destOrd="0" presId="urn:microsoft.com/office/officeart/2005/8/layout/chevron1"/>
    <dgm:cxn modelId="{92BDDC97-4186-47ED-A8F9-41E325CEAB2B}" type="presParOf" srcId="{90887EAD-218E-4FF9-94C5-8198A6B99DEE}" destId="{757BB4B9-A906-40B8-9F24-F93735AEBF73}" srcOrd="1" destOrd="0" presId="urn:microsoft.com/office/officeart/2005/8/layout/chevron1"/>
    <dgm:cxn modelId="{3DBAC3A2-6ED7-46E8-9089-44469DC4059D}" type="presParOf" srcId="{90887EAD-218E-4FF9-94C5-8198A6B99DEE}" destId="{85277D81-D90B-47CF-A7D1-9A03EC6A6C7B}" srcOrd="2" destOrd="0" presId="urn:microsoft.com/office/officeart/2005/8/layout/chevron1"/>
    <dgm:cxn modelId="{7C77A597-4393-4F4D-B1E7-EEF56ACAA585}" type="presParOf" srcId="{90887EAD-218E-4FF9-94C5-8198A6B99DEE}" destId="{93C279EC-8E8D-49EB-85BB-59F11320AF96}" srcOrd="3" destOrd="0" presId="urn:microsoft.com/office/officeart/2005/8/layout/chevron1"/>
    <dgm:cxn modelId="{C0E1994F-2F03-4F64-A014-ABF31686B95E}" type="presParOf" srcId="{90887EAD-218E-4FF9-94C5-8198A6B99DEE}" destId="{ABE32B9B-3E1E-4E86-B6C0-38DA8D8C63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B1F7F-A0A6-4C3B-88E2-5D6644EBBE79}">
      <dsp:nvSpPr>
        <dsp:cNvPr id="0" name=""/>
        <dsp:cNvSpPr/>
      </dsp:nvSpPr>
      <dsp:spPr>
        <a:xfrm>
          <a:off x="0" y="0"/>
          <a:ext cx="3777709" cy="518826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Send Request</a:t>
          </a:r>
        </a:p>
      </dsp:txBody>
      <dsp:txXfrm>
        <a:off x="259413" y="0"/>
        <a:ext cx="3258883" cy="518826"/>
      </dsp:txXfrm>
    </dsp:sp>
    <dsp:sp modelId="{85277D81-D90B-47CF-A7D1-9A03EC6A6C7B}">
      <dsp:nvSpPr>
        <dsp:cNvPr id="0" name=""/>
        <dsp:cNvSpPr/>
      </dsp:nvSpPr>
      <dsp:spPr>
        <a:xfrm>
          <a:off x="3426468" y="0"/>
          <a:ext cx="3777709" cy="518826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Transform Response</a:t>
          </a:r>
        </a:p>
      </dsp:txBody>
      <dsp:txXfrm>
        <a:off x="3685881" y="0"/>
        <a:ext cx="3258883" cy="518826"/>
      </dsp:txXfrm>
    </dsp:sp>
    <dsp:sp modelId="{ABE32B9B-3E1E-4E86-B6C0-38DA8D8C6347}">
      <dsp:nvSpPr>
        <dsp:cNvPr id="0" name=""/>
        <dsp:cNvSpPr/>
      </dsp:nvSpPr>
      <dsp:spPr>
        <a:xfrm>
          <a:off x="6806078" y="0"/>
          <a:ext cx="3777709" cy="518826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Create Dataset</a:t>
          </a:r>
        </a:p>
      </dsp:txBody>
      <dsp:txXfrm>
        <a:off x="7065491" y="0"/>
        <a:ext cx="3258883" cy="518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2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7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0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3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82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02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7477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4051" r:id="rId14"/>
    <p:sldLayoutId id="214748405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IBM Plex Mono SemiBold" panose="020B0709050203000203" pitchFamily="49" charset="0"/>
                <a:ea typeface="SF Pro" pitchFamily="2" charset="0"/>
                <a:cs typeface="SF Pro" pitchFamily="2" charset="0"/>
              </a:rPr>
              <a:t>Jakub Khan</a:t>
            </a:r>
          </a:p>
          <a:p>
            <a:r>
              <a:rPr lang="en-US" dirty="0">
                <a:solidFill>
                  <a:schemeClr val="bg2"/>
                </a:solidFill>
                <a:latin typeface="IBM Plex Mono SemiBold" panose="020B0709050203000203" pitchFamily="49" charset="0"/>
                <a:ea typeface="SF Pro" pitchFamily="2" charset="0"/>
                <a:cs typeface="SF Pro" pitchFamily="2" charset="0"/>
              </a:rPr>
              <a:t>17.08.2023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16281" y="43078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Data Wrangling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59B30B9-D87B-A15B-5167-197BBBE19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290"/>
            <a:ext cx="10515600" cy="3993810"/>
          </a:xfrm>
          <a:prstGeom prst="rect">
            <a:avLst/>
          </a:prstGeo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Replace payload mass null values with mean</a:t>
            </a:r>
          </a:p>
          <a:p>
            <a:pPr marL="514350" indent="-514350">
              <a:buFont typeface="+mj-lt"/>
              <a:buAutoNum type="romanUcPeriod"/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Split landing outcome values relative to their success or failure in two lists</a:t>
            </a:r>
          </a:p>
          <a:p>
            <a:pPr marL="514350" indent="-514350">
              <a:buFont typeface="+mj-lt"/>
              <a:buAutoNum type="romanUcPeriod"/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Create ‘Class’ Column, iterating trough landing outcome success/failure lists, and append outcome as binary, where 1=Success and 0=Failure</a:t>
            </a:r>
          </a:p>
          <a:p>
            <a:pPr marL="571500" indent="-571500">
              <a:buFont typeface="+mj-lt"/>
              <a:buAutoNum type="romanUcPeriod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100D9A-7BB2-AE41-A08C-93EC651F94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82" y="5979482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0" y="43078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EDA with Data Visualization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A8C448-44C1-A787-6998-EF46F1D038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520" y="1512424"/>
            <a:ext cx="6838456" cy="219375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2A5C564-95C7-F740-4F27-068E4E2A7B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520" y="3696577"/>
            <a:ext cx="6838456" cy="219375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1323EAD-5204-9197-969C-9B94E3CEA9D7}"/>
              </a:ext>
            </a:extLst>
          </p:cNvPr>
          <p:cNvSpPr txBox="1"/>
          <p:nvPr/>
        </p:nvSpPr>
        <p:spPr>
          <a:xfrm>
            <a:off x="1131350" y="2286135"/>
            <a:ext cx="33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Relationship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between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launch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site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and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rate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over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time: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B8EE6F6-4871-1859-8753-8FA8ED4938F2}"/>
              </a:ext>
            </a:extLst>
          </p:cNvPr>
          <p:cNvSpPr txBox="1"/>
          <p:nvPr/>
        </p:nvSpPr>
        <p:spPr>
          <a:xfrm>
            <a:off x="1131350" y="4618846"/>
            <a:ext cx="310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Relationship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between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launch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site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and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Payloadmass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69486F-2817-1A38-34A4-5532AFC931C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182" y="6037355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0" y="43078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EDA with Data Visualization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77ECEA6-4413-A98C-4F6A-97BDE916EC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971" y="3752007"/>
            <a:ext cx="7106841" cy="22735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529A95B-A167-3A02-7496-7A5A512FE7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147" y="1478443"/>
            <a:ext cx="4854665" cy="227356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DDC5A79-DEBA-39CB-11A0-793840DAAC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971" y="1482101"/>
            <a:ext cx="2286098" cy="227878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0EDB8ACE-C7A5-B2ED-C26D-3933AB02CB19}"/>
              </a:ext>
            </a:extLst>
          </p:cNvPr>
          <p:cNvSpPr txBox="1"/>
          <p:nvPr/>
        </p:nvSpPr>
        <p:spPr>
          <a:xfrm>
            <a:off x="1127003" y="2615225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Relationship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between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orbit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and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rate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over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time: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D32FB04-7780-3446-92FB-614BA241EA30}"/>
              </a:ext>
            </a:extLst>
          </p:cNvPr>
          <p:cNvSpPr txBox="1"/>
          <p:nvPr/>
        </p:nvSpPr>
        <p:spPr>
          <a:xfrm>
            <a:off x="1264162" y="4565623"/>
            <a:ext cx="264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Relationship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between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Orbit and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payload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mass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B466CB-75A1-2D38-A39B-0DF23E7C843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182" y="6030789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138" y="896654"/>
            <a:ext cx="6154422" cy="427668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Names of unique launch sites in mission</a:t>
            </a:r>
          </a:p>
          <a:p>
            <a:pPr marL="571500" indent="-571500">
              <a:buFont typeface="+mj-lt"/>
              <a:buAutoNum type="romanUcPeriod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5 records where launch sites begin with 'CCA’</a:t>
            </a:r>
          </a:p>
          <a:p>
            <a:pPr marL="571500" indent="-571500">
              <a:buFont typeface="+mj-lt"/>
              <a:buAutoNum type="romanUcPeriod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Total payload mass carried by boosters launched by NASA </a:t>
            </a:r>
          </a:p>
          <a:p>
            <a:pPr marL="571500" indent="-571500">
              <a:buFont typeface="+mj-lt"/>
              <a:buAutoNum type="romanUcPeriod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Average payload mass carried by booster version F9 v1.1</a:t>
            </a:r>
          </a:p>
          <a:p>
            <a:pPr marL="571500" indent="-571500">
              <a:buFont typeface="+mj-lt"/>
              <a:buAutoNum type="romanUcPeriod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First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succesful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landing outcome in ground pad</a:t>
            </a:r>
          </a:p>
          <a:p>
            <a:pPr marL="571500" indent="-571500">
              <a:buFont typeface="+mj-lt"/>
              <a:buAutoNum type="romanUcPeriod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 in drone ship and have payload mass greater than 4000 but less than 6000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878840" y="33041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EDA with SQL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A93C0B-9827-E3A3-3DA8-035894501C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0" y="1938668"/>
            <a:ext cx="4846320" cy="2931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22E8E8-8789-D9CF-8ABD-8C2C3713FD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1" y="2690810"/>
            <a:ext cx="5323840" cy="2567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9CF8A21-7468-5568-5180-9B5F1FB629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2" y="3432394"/>
            <a:ext cx="5323839" cy="2660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E312FD9-C4B1-0ECA-C4F8-7C535B871A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1" y="4179477"/>
            <a:ext cx="5323840" cy="3167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A7A4D1D-8C25-5EB6-6378-8D04D66362C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216" y="1193681"/>
            <a:ext cx="5547716" cy="35417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D209EE7-6FD1-D6BF-48BE-514F736FA2E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217" y="2267748"/>
            <a:ext cx="5547715" cy="43741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C0CEA3E-D0C3-4057-DB4D-4D9948297AA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1109" y="3392790"/>
            <a:ext cx="5547716" cy="48443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9C13070-F602-C889-8DEE-3CE29C05A6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217" y="4758297"/>
            <a:ext cx="5547716" cy="4999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5AE371D-951D-D750-46FB-B45ADFFBABD4}"/>
              </a:ext>
            </a:extLst>
          </p:cNvPr>
          <p:cNvSpPr txBox="1"/>
          <p:nvPr/>
        </p:nvSpPr>
        <p:spPr>
          <a:xfrm>
            <a:off x="6094553" y="911339"/>
            <a:ext cx="59918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7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Total number of successful and failure mission outcomes</a:t>
            </a: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Names of booster versions which have carried the maximum payload mass</a:t>
            </a: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Records which will display the month names, months in year 2015</a:t>
            </a: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Landing outcomes between the date 2010-06-04 and 2017-03-20</a:t>
            </a: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AFD13C9-C05A-A4D4-6F53-C849E9863B6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3" y="1219045"/>
            <a:ext cx="4531358" cy="31967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C7EAE64-A305-45D8-1D0F-2E51AF154A2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3" y="5222131"/>
            <a:ext cx="5323841" cy="3834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5EF9C9B-E716-BB8E-A80B-7FA80AEE59D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22" y="5993836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14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012907"/>
            <a:ext cx="7022709" cy="33210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Markers are utilized  to visualize the launch sites and every launch record with the marker color indicating mission success or failure  </a:t>
            </a:r>
          </a:p>
          <a:p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Clusters were used to simplify the map as it contains many markers with the same coordinate</a:t>
            </a:r>
          </a:p>
          <a:p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Circles were superimposed on the launch markers to signal their location</a:t>
            </a:r>
          </a:p>
          <a:p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Lines were used to showcase the nearby points of interest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Build an Interactive Map with Folium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569BD3-190B-BD99-3829-BEDC630737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0393" y="6012298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017144"/>
            <a:ext cx="7103989" cy="3694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Dropdown menu to give information on different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Pie Chart with callback function to visualize launch success rate for selected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Range slider to select certain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Scatterplot rendered by callback function to be sensitive towards the chosen site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0" indent="0">
              <a:buNone/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Build a Dashboard with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Plotly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Dash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F94C39-EAC6-0E03-2690-F4B2BB309C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82" y="6025573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758B17F-FE5E-3320-4362-2E2463570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89" y="396263"/>
            <a:ext cx="10515600" cy="677602"/>
          </a:xfrm>
        </p:spPr>
        <p:txBody>
          <a:bodyPr/>
          <a:lstStyle/>
          <a:p>
            <a:r>
              <a:rPr lang="de-DE" sz="36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Predictive Analysis (Classification)</a:t>
            </a:r>
            <a:br>
              <a:rPr lang="de-DE" sz="36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</a:br>
            <a:endParaRPr lang="de-DE" sz="3600" dirty="0">
              <a:solidFill>
                <a:schemeClr val="bg1">
                  <a:lumMod val="95000"/>
                </a:schemeClr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16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9AF9EBD-B8DE-DFDF-B62F-32E041C30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20" y="2212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Create a NumPy array from the column 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Class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in 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data</a:t>
            </a:r>
            <a:r>
              <a:rPr kumimoji="0" lang="de-DE" altLang="de-D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19AFEC76-F27F-BBF5-EDFC-276D77488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Numpy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Array was created from Column ‘Class’ which holds launch success data as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biary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</a:p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Standardized the data in X then reassigned it to the variable X </a:t>
            </a:r>
          </a:p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Used the function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train_test_split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to split the data X and Y into training and test data, setting the parameter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test_size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to 0.2 and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random_state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to 2</a:t>
            </a:r>
          </a:p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Created a logistic regression, support vector machine, decision tree and k nearest neighbors object and with them 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GridSearchCV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object fitting them with the train data to find the best parameters then I calculated the accuracy on the test data using the method score</a:t>
            </a:r>
          </a:p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 found the best model by comparing the accuracy of each method</a:t>
            </a:r>
          </a:p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C7C590-AC3D-9248-66C5-DE4CE6A7C8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82" y="6015331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561637" y="2020697"/>
            <a:ext cx="7068725" cy="2816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Exploratory data analysis results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Interactive analytics demo in screenshots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Predictive analysis results</a:t>
            </a:r>
          </a:p>
          <a:p>
            <a:pPr marL="457200" lvl="1" indent="0" algn="ctr">
              <a:buNone/>
            </a:pPr>
            <a:endParaRPr lang="en-US" sz="27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57200" lvl="1" indent="0" algn="ctr">
              <a:buNone/>
            </a:pPr>
            <a:endParaRPr lang="en-US" sz="27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Flight Number vs. Launch Site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BE9D9A5-1EFC-99A4-74BF-DECDB28572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60" y="2741828"/>
            <a:ext cx="11816080" cy="317583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D1A4C08-CFEE-BC8C-BA7D-A2105DDC10C0}"/>
              </a:ext>
            </a:extLst>
          </p:cNvPr>
          <p:cNvSpPr txBox="1"/>
          <p:nvPr/>
        </p:nvSpPr>
        <p:spPr>
          <a:xfrm>
            <a:off x="187960" y="1926028"/>
            <a:ext cx="1061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Since the first 20 flights were almost exclusively launched from Cape Canaveral, with very high landing failure rates, this explains the lower overall success rate for this site.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/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1910080"/>
            <a:ext cx="10326914" cy="403352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Executive Summary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Introduction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Methodology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Results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Conclusion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958697" y="538650"/>
            <a:ext cx="103269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Payload vs. Launch Site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1BC1880-DB27-CD8D-0757-F3350BAA24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64" y="2551788"/>
            <a:ext cx="11815072" cy="32042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9360F45-5B05-DD1A-56EA-9E4CB52ADFED}"/>
              </a:ext>
            </a:extLst>
          </p:cNvPr>
          <p:cNvSpPr txBox="1"/>
          <p:nvPr/>
        </p:nvSpPr>
        <p:spPr>
          <a:xfrm>
            <a:off x="188464" y="1843902"/>
            <a:ext cx="760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Launch sites are payload mass specific, with VAFB not hosting a single higher payload mass launch.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Success Rate vs. Orbit Type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C8C4C7-C88A-183B-762E-E9005152D1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320" y="1858144"/>
            <a:ext cx="3965944" cy="39659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F8F8EA1-DD4D-172C-BEFF-756C5DDAB91F}"/>
              </a:ext>
            </a:extLst>
          </p:cNvPr>
          <p:cNvSpPr txBox="1"/>
          <p:nvPr/>
        </p:nvSpPr>
        <p:spPr>
          <a:xfrm>
            <a:off x="6228080" y="3240951"/>
            <a:ext cx="359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Missions to ES-L1, GEO, HEO and SSO orbits have a perfect record</a:t>
            </a:r>
            <a:endParaRPr lang="de-DE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Flight Number vs. Orbit Type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A780E9-86F2-BB22-24CF-88BF4E5CD8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2" y="2753593"/>
            <a:ext cx="10515600" cy="28248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4B6DD57-DDF2-CD1D-05CE-E2E8BBDA43BA}"/>
              </a:ext>
            </a:extLst>
          </p:cNvPr>
          <p:cNvSpPr txBox="1"/>
          <p:nvPr/>
        </p:nvSpPr>
        <p:spPr>
          <a:xfrm>
            <a:off x="770011" y="1984088"/>
            <a:ext cx="11859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success rate in LEO orbit seems to be related to the number of flights, but there seems to be no relationship with the number of flights in GTO orbit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Payload vs. Orbit Type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EF8397-2401-DC2F-A8E1-336868925F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762396"/>
            <a:ext cx="10515600" cy="28262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3C7C727-061D-133B-3F12-3C1F8E2E87CE}"/>
              </a:ext>
            </a:extLst>
          </p:cNvPr>
          <p:cNvSpPr txBox="1"/>
          <p:nvPr/>
        </p:nvSpPr>
        <p:spPr>
          <a:xfrm>
            <a:off x="838200" y="2125461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successful landing rate for heavy payload launches is higher for PO, LEO and ISS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Launch Success Yearly Trend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9EF5AF-8E60-D77A-6CDC-6751DAA9C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1690217"/>
            <a:ext cx="5547360" cy="424382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551391C-D563-62FF-096E-128A4BEEF73F}"/>
              </a:ext>
            </a:extLst>
          </p:cNvPr>
          <p:cNvSpPr txBox="1"/>
          <p:nvPr/>
        </p:nvSpPr>
        <p:spPr>
          <a:xfrm>
            <a:off x="6448017" y="1919304"/>
            <a:ext cx="4208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From 2013, the success rate increased dramatically, with a dip in 2018</a:t>
            </a:r>
            <a:endParaRPr lang="de-DE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50908" y="1746306"/>
            <a:ext cx="4290515" cy="36206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Names of unique launch sites in missions can be obtained by selecting the launch site from the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spaceX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table and combining the launch sites in groups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All Launch Site Names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6AC80E-361F-2F65-65ED-2BBBFE3E5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1746306"/>
            <a:ext cx="5325989" cy="28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26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922407"/>
            <a:ext cx="9745663" cy="138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This query shows 5 Record from Cape Canaveral by selecting everything from SpaceX table where the first letters of the launch site are identical to CCA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448152-4848-AD11-0D07-24651DBE8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959681"/>
            <a:ext cx="9530080" cy="27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27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3160" y="1674235"/>
            <a:ext cx="9745663" cy="15668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The total payload carried by boosters from NASA by adding all Payload mass Kg values whilst only including NASA customer records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13160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134E99-05FF-A9D9-D663-5CA1CDC7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60" y="2669585"/>
            <a:ext cx="9427230" cy="20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28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56105"/>
            <a:ext cx="9745663" cy="13239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obtained by using the AVG function on the payload mass column whilst setting a condition for the desired booster version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/>
              </a:rPr>
              <a:t>Average Payload Mass by F9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v1.1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DE3AF9-E6FE-784D-43BB-C49401A2B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3093720"/>
            <a:ext cx="1083828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29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719695"/>
            <a:ext cx="1009653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The first successful landing outcome on ground pad was achieved on the 22</a:t>
            </a:r>
            <a:r>
              <a:rPr lang="en-US" sz="2200" baseline="300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nd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 of December 2015 and you find this record by selecting the minimum Date from the SpaceX table where the landing outcome is filtered for ground pad results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First Successful Ground Landing Date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F92A60-F2F9-8028-08ED-D11E326F4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889101"/>
            <a:ext cx="10212949" cy="22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99FC9-54FE-66E8-BDB4-BC850C3C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707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C84EE1-E7A9-495B-76DE-0C26EA64A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011" y="1325357"/>
            <a:ext cx="5181600" cy="485160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M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Data Wrangling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Interactive Visual Analysis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	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AE6C058-FD2E-1F82-C055-19202B931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357"/>
            <a:ext cx="5181600" cy="485160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Results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Exploratory Data Analysis in Visualizations 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Interactive Analytical Map and Dashboard 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Predictive Classification Model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9532" y="6025573"/>
            <a:ext cx="2743200" cy="4016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900" dirty="0">
                <a:solidFill>
                  <a:schemeClr val="bg1">
                    <a:lumMod val="95000"/>
                  </a:schemeClr>
                </a:solidFill>
              </a:rPr>
              <a:t>Executive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66561"/>
            <a:ext cx="9745663" cy="17897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Boosters which have successfully landed on drone ship and had payload mass greater than 4000 but less than 6000 have been found by using 2 conditions which first checks for the desired payload mass and second filters records that are akin to a successful drone ship landing</a:t>
            </a:r>
            <a:endParaRPr lang="en-US" sz="22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Successful Drone Ship Landing with Payload between 4000 and 6000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C671EA-F256-5C48-17D8-34EAD877ED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3158169"/>
            <a:ext cx="10982470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9745663" cy="12010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Calculating the total number of successful and failure mission outcomes can be achieved by counting all records grouped by the selected mission outcome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0" y="538650"/>
            <a:ext cx="121920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Total Number of Successful and Failure Mission Outcomes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1CC847-211F-879B-5286-F7652F39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537511"/>
            <a:ext cx="9135989" cy="3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63580E-0345-F3CF-9480-B31EACECA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29332" y="1517490"/>
            <a:ext cx="464312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A List with names of the booster which have carried the maximum payload mass can be obtained by using a subquery which filters for the maximal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49383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Boosters Carried Maximum Payload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445E8B-AD8E-78F7-235D-EB6D76C904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2" y="1483359"/>
            <a:ext cx="5059320" cy="47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F3F1C-FE1B-5238-D9F0-6594DAEB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7771" y="2159981"/>
            <a:ext cx="10515600" cy="167065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Failed drone ship landing outcomes for the year 2015 can be displayed by selecting the month with the help of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substr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, booster version, launch site and landing outcome columns from the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spaceX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table where the landing outcome is conditioned to Failures involving a drone ship and the year in question using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substr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2015 Launch Records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CBAA08-D273-ABC5-5707-16E974751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3825829"/>
            <a:ext cx="10373360" cy="11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0DAD31-E44E-4B69-D261-0E4FF8CEB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3331"/>
            <a:ext cx="10294229" cy="143500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Ranking the count of landing outcomes between the date 2010-06-04 and 2017-03-20, in descending order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 can only be achieved by using no less than 3 conditions after selecting the landing outcome column and counting all records from SpaceX table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Rank Landing Outcomes Between 2010-06-04 and 2017-03-20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5B7E551-5C07-4E08-3283-B3AACF086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688332"/>
            <a:ext cx="8902309" cy="37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703395-F8E8-4B1F-0623-B6637E8BD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36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0033" y="1330757"/>
            <a:ext cx="10245578" cy="9901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All Launch Sites have been Added including each individual Launch Record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Interactive Launch Map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E65973-EB3B-40C4-A80B-59461F032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967" b="-41088"/>
          <a:stretch/>
        </p:blipFill>
        <p:spPr>
          <a:xfrm>
            <a:off x="-601591" y="1818640"/>
            <a:ext cx="10889935" cy="65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8F8137-4D66-3E11-FBD0-90FEA1803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37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Launch Record Success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E4AF1A-AA0B-99B6-194A-78C0EBD18C08}"/>
              </a:ext>
            </a:extLst>
          </p:cNvPr>
          <p:cNvSpPr txBox="1"/>
          <p:nvPr/>
        </p:nvSpPr>
        <p:spPr>
          <a:xfrm>
            <a:off x="6416463" y="1892358"/>
            <a:ext cx="3456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Launch Records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have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been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color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coded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to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easily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identify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launch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</a:t>
            </a:r>
            <a:endParaRPr lang="de-DE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E8E0DAB-D065-65CD-EE52-136C505B36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1805468"/>
            <a:ext cx="5325989" cy="38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AAFB21-7643-81BD-0208-9B4359CDD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38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6160" y="978293"/>
            <a:ext cx="7264400" cy="15145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Lines indicating the distance of Cape Canaveral's proximities like a City, railway, highway,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badi"/>
              </a:rPr>
              <a:t>costline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 have been added and evaluated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Launch Site proximities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EC8ACA-F144-5B49-D31C-DCD74E605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60" y="2196624"/>
            <a:ext cx="7132320" cy="36830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127ACA2-4BEF-49E3-954D-22DFDE6E0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60" y="4652595"/>
            <a:ext cx="4654046" cy="12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2C67C-90F7-AB97-77B9-A12A9A14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574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ABB02-CDE9-4BED-82B4-07EBFF079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39924" y="1656076"/>
            <a:ext cx="8637027" cy="456152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 have been instructed to predict the probability of a successful landing of the first stage of SpaceX's Falcon 9 launch system, as this information will enable my client to assess its competitiveness, since the recovery of the first stage makes it profitable for SpaceX to set its price at $62 million per launch, far lower than any competitor. I need to gather information on past flight records and find out what factors and conditions determine a successful landing in order to accomplish my mission.</a:t>
            </a:r>
            <a:endParaRPr lang="de-DE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958696" y="538650"/>
            <a:ext cx="10399485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10E5F-D043-F1D1-394F-3DFEB3032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Launch Success Dashboard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87571D-39D1-3D2E-5657-3248C94A0E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28" y="2481762"/>
            <a:ext cx="10505683" cy="31395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65D5FF1-79DA-A5A6-03AB-6B6141D828C0}"/>
              </a:ext>
            </a:extLst>
          </p:cNvPr>
          <p:cNvSpPr txBox="1"/>
          <p:nvPr/>
        </p:nvSpPr>
        <p:spPr>
          <a:xfrm>
            <a:off x="737382" y="1967732"/>
            <a:ext cx="108653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Kennedy Space Center Launch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Complex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has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lion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share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of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successful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launches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with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41.2%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5A096-931F-7BEE-A505-98B6AAF9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Kennedy Space Center in Depth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5A244F-53C3-765B-AE63-5EF3A5A6FE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0" y="2571757"/>
            <a:ext cx="10515600" cy="291576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B4745F8-CFA6-F209-5B3D-8E6FF56500A1}"/>
              </a:ext>
            </a:extLst>
          </p:cNvPr>
          <p:cNvSpPr txBox="1"/>
          <p:nvPr/>
        </p:nvSpPr>
        <p:spPr>
          <a:xfrm>
            <a:off x="733375" y="2033706"/>
            <a:ext cx="105888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76.2%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of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all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launches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hosted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by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Kennedy Space Center Launch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Complex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were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successful</a:t>
            </a:r>
            <a:endParaRPr lang="de-DE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6662C3-A97A-169E-AEDD-24FF70A80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42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Interactive Payload Selection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A47C007-15C1-086C-69E3-ABA4F0D414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328989"/>
            <a:ext cx="10515600" cy="26512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E08FDB-16B3-001F-31A5-5D19EE523B67}"/>
              </a:ext>
            </a:extLst>
          </p:cNvPr>
          <p:cNvSpPr txBox="1"/>
          <p:nvPr/>
        </p:nvSpPr>
        <p:spPr>
          <a:xfrm>
            <a:off x="770011" y="1721589"/>
            <a:ext cx="97151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data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indicates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that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lower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payload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weight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is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associated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with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higher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launch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</a:t>
            </a:r>
            <a:endParaRPr lang="de-DE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AA410-2ABD-6BF8-6F4F-D3BDA803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44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7896"/>
            <a:ext cx="7378309" cy="5490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Logistic Regression, SVM and KNN Models performed equally well, achieving a model accuracy of 83.3%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Classification Accuracy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D23A21-9062-707D-A168-78F1D58A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2296363"/>
            <a:ext cx="7335520" cy="3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EB5A13-FAE1-473E-32BA-FF8C1019A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16462" y="1701585"/>
            <a:ext cx="3669910" cy="370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Logistic Regression, SVM and KNN Models have the exact same Confusion Matrix results with a accuracy of 83.3%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1850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Confusion Matrix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98AD28D-2C73-911C-0FD4-12529067C3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052" y="1701585"/>
            <a:ext cx="4886759" cy="41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7B19A-4C29-78FF-12C7-02ADFB7D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46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666826" y="1533297"/>
            <a:ext cx="8721969" cy="4765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 conclusion, the Logistic Regression, SVM and KNN models are equally good at predicting future first stage landing success of the Falcon 9 Rocket, while the Decision Tree model is not recommended as it is not only inferior in accuracy, but the results are also inconsistent. The launch success rate also plays a role, but it has steadily increased over time and is now less of a factor with a success rate of over 80%.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A74DD3-03D4-F416-4B14-58BE0C88D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47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Appendix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5D0EF3F-6E2A-3996-4F23-F71E01D08F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82" y="5979383"/>
            <a:ext cx="8894835" cy="4938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1C4C27-F4B2-FC39-57EF-5D8750AE3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041" y="1641033"/>
            <a:ext cx="9421540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292CD8B-5894-A4BC-5A5C-0ACAA362A4CF}"/>
              </a:ext>
            </a:extLst>
          </p:cNvPr>
          <p:cNvSpPr txBox="1"/>
          <p:nvPr/>
        </p:nvSpPr>
        <p:spPr>
          <a:xfrm>
            <a:off x="670560" y="1715085"/>
            <a:ext cx="366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Thank</a:t>
            </a:r>
            <a:r>
              <a:rPr lang="de-DE" sz="36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 </a:t>
            </a:r>
            <a:r>
              <a:rPr lang="de-DE" sz="3600" dirty="0" err="1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You</a:t>
            </a:r>
            <a:r>
              <a:rPr lang="de-DE" sz="36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9920" y="6468745"/>
            <a:ext cx="2743200" cy="365125"/>
          </a:xfrm>
        </p:spPr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47082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Mono Text"/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414D340-C4CB-A4EB-1C85-E5F59D5D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29B7B7-8F61-57F1-702E-CE3E0406FA87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539646" y="1362245"/>
            <a:ext cx="5556354" cy="48147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Data was obtained by SpaceX API calls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Web scraping using Beautiful Soup from Wikipedia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Categorical Features trough one-hot encoding for ML and general data cleaning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9EEF3E9-F352-E276-F148-CD33A1AD0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62245"/>
            <a:ext cx="5181600" cy="481471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Interactive visual analytics using Folium and 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Plotly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Predictive analysis using classification models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Logistic regression, k-nearest neighbor, support vector machines and decision tree models have been built and tested for best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AA16C93-5116-495D-947A-B4F2413D0259}"/>
              </a:ext>
            </a:extLst>
          </p:cNvPr>
          <p:cNvSpPr txBox="1">
            <a:spLocks/>
          </p:cNvSpPr>
          <p:nvPr/>
        </p:nvSpPr>
        <p:spPr>
          <a:xfrm>
            <a:off x="770011" y="1605280"/>
            <a:ext cx="5257800" cy="381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SpaceX API Calls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Request and Parse SpaceX launch data using Get Requests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Decode the Response as Json and turn into pandas Dataframe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Construct dataset by assigning relevant data columns to lists later combined in a dictionary which is then turned into our Dataframe 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Filter data to exclusively feature Falcon 9 launch vehicles into new updated Dataframe 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4A188E-8681-D740-B55A-A0016D0BF896}"/>
              </a:ext>
            </a:extLst>
          </p:cNvPr>
          <p:cNvSpPr txBox="1">
            <a:spLocks/>
          </p:cNvSpPr>
          <p:nvPr/>
        </p:nvSpPr>
        <p:spPr>
          <a:xfrm>
            <a:off x="6027811" y="1605280"/>
            <a:ext cx="5257800" cy="381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Web Scraping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Perform HTTP Get request from Wikipedia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Turn HTML response into BeautifulSoup object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Extract table with relevant data and parse html launch tables into dictionary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Turn dictionary of table values into dataframe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BE48C0DA-AD7D-7EEA-9482-4965F07D91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773468"/>
              </p:ext>
            </p:extLst>
          </p:nvPr>
        </p:nvGraphicFramePr>
        <p:xfrm>
          <a:off x="804105" y="5415280"/>
          <a:ext cx="10583788" cy="518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26515" y="49851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Data Collection – SpaceX API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4C39F7-1876-9C44-F7BD-C65DDD65F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294" y="2786360"/>
            <a:ext cx="4740170" cy="43092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00C11AF-ECBC-2343-AF1C-255CEB66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294" y="1811875"/>
            <a:ext cx="4740170" cy="445385"/>
          </a:xfrm>
          <a:prstGeom prst="rect">
            <a:avLst/>
          </a:prstGeom>
        </p:spPr>
      </p:pic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CD9C00AB-8B77-6833-05A3-C447699F32CF}"/>
              </a:ext>
            </a:extLst>
          </p:cNvPr>
          <p:cNvSpPr/>
          <p:nvPr/>
        </p:nvSpPr>
        <p:spPr>
          <a:xfrm rot="5400000">
            <a:off x="8606870" y="2065988"/>
            <a:ext cx="529100" cy="910100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29C57C7-C08D-06D7-BFF7-528775AB7A3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894" y="3218058"/>
            <a:ext cx="920576" cy="55478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8022DD8-0781-816D-FD7F-03E23A218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015" y="3772842"/>
            <a:ext cx="3363065" cy="36321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7BE77D-2E4A-3E4F-CED6-F81048F099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132" y="4120324"/>
            <a:ext cx="920576" cy="5547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2182885-4D60-6DA6-8B72-2B5519A85B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189" y="4692300"/>
            <a:ext cx="5385141" cy="33657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01B2459-1142-4AB4-C697-AF62B0C41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481" y="5022143"/>
            <a:ext cx="6639756" cy="28323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DD357D0F-D705-CD60-37E0-B9DC1F48375A}"/>
              </a:ext>
            </a:extLst>
          </p:cNvPr>
          <p:cNvSpPr txBox="1"/>
          <p:nvPr/>
        </p:nvSpPr>
        <p:spPr>
          <a:xfrm>
            <a:off x="441750" y="1802626"/>
            <a:ext cx="585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Request and parse SpaceX launch data using Get Requests: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B2E3890-498A-01FB-C3EB-8C6632AF6110}"/>
              </a:ext>
            </a:extLst>
          </p:cNvPr>
          <p:cNvSpPr txBox="1"/>
          <p:nvPr/>
        </p:nvSpPr>
        <p:spPr>
          <a:xfrm>
            <a:off x="441750" y="2746293"/>
            <a:ext cx="613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Decode the response as Json and turn into pandas dataframe: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D08D6CB-4017-CF7D-588A-A4C010700340}"/>
              </a:ext>
            </a:extLst>
          </p:cNvPr>
          <p:cNvSpPr txBox="1"/>
          <p:nvPr/>
        </p:nvSpPr>
        <p:spPr>
          <a:xfrm>
            <a:off x="441750" y="3436084"/>
            <a:ext cx="6398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Construct dataset by assigning relevant data columns to lists later combined in a dictionary which is then turned into our dataframe: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C7B4506-790E-0F94-20D7-59B960BFBF9D}"/>
              </a:ext>
            </a:extLst>
          </p:cNvPr>
          <p:cNvSpPr txBox="1"/>
          <p:nvPr/>
        </p:nvSpPr>
        <p:spPr>
          <a:xfrm>
            <a:off x="441750" y="4652352"/>
            <a:ext cx="4531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Filter data to exclusively feature Falcon 9 and update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ataframe flight number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olumn: 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77726FA-CE1F-5AC6-C776-82E09FFC34FB}"/>
              </a:ext>
            </a:extLst>
          </p:cNvPr>
          <p:cNvSpPr txBox="1"/>
          <p:nvPr/>
        </p:nvSpPr>
        <p:spPr>
          <a:xfrm>
            <a:off x="1539315" y="6041726"/>
            <a:ext cx="889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https://github.com/Tyrannos3/IBM_Data_Science_Capstone_Labs.git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95745" y="1883484"/>
            <a:ext cx="5529753" cy="370962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Perform HTTP Get request from Wikipedia: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Turn HTML response into BeautifulSoup object: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Extract table with relevant data and parse html launch tables into dictionary :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Turn dictionary of table values into dataframe: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Data Collection - Scraping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DEEBBC-E5A8-EF1F-9519-AE451435A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5498" y="1877508"/>
            <a:ext cx="4893284" cy="3152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5190D19-491F-FA2E-1F85-A36DBE7A9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240" y="2728498"/>
            <a:ext cx="3469800" cy="39035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8984314-786E-EB06-57AF-4D2F501B8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298" y="3704094"/>
            <a:ext cx="3932238" cy="3311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A374E58-B0C3-776B-DF89-700E27033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901" y="4023483"/>
            <a:ext cx="4240477" cy="3693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D1940A4-F818-09E0-9B62-8C512DF32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921" y="4972813"/>
            <a:ext cx="3332107" cy="40163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DB11C49-C498-B133-30B9-1879C6C56EA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52" y="2185834"/>
            <a:ext cx="920576" cy="55478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D7A33F8-84D2-03B4-F9FD-8A71FB12965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52" y="3093398"/>
            <a:ext cx="920576" cy="5547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7F7F22F-4645-E2F6-615F-1AF3E777E96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52" y="4349633"/>
            <a:ext cx="920576" cy="554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FA3779C-A2F3-E40F-22E5-801E9C77D63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82" y="5989587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f80a141d-92ca-4d3d-9308-f7e7b1d44ce8"/>
    <ds:schemaRef ds:uri="http://schemas.microsoft.com/office/infopath/2007/PartnerControls"/>
    <ds:schemaRef ds:uri="155be751-a274-42e8-93fb-f39d3b9bccc8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1731</Words>
  <Application>Microsoft Office PowerPoint</Application>
  <PresentationFormat>Widescreen</PresentationFormat>
  <Paragraphs>242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-apple-system</vt:lpstr>
      <vt:lpstr>Arial</vt:lpstr>
      <vt:lpstr>Calibri</vt:lpstr>
      <vt:lpstr>IBM Plex Mono SemiBold</vt:lpstr>
      <vt:lpstr>IBM Plex Mono Text</vt:lpstr>
      <vt:lpstr>var(--jp-code-font-family)</vt:lpstr>
      <vt:lpstr>Custom Design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Analysis (Classification)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Jakub Khan</dc:creator>
  <cp:lastModifiedBy>Jakub Khan</cp:lastModifiedBy>
  <cp:revision>208</cp:revision>
  <dcterms:created xsi:type="dcterms:W3CDTF">2021-04-29T18:58:34Z</dcterms:created>
  <dcterms:modified xsi:type="dcterms:W3CDTF">2024-03-24T15:05:20Z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